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9" r:id="rId4"/>
    <p:sldId id="267" r:id="rId5"/>
    <p:sldId id="260" r:id="rId6"/>
    <p:sldId id="261" r:id="rId7"/>
    <p:sldId id="262" r:id="rId8"/>
    <p:sldId id="264" r:id="rId9"/>
    <p:sldId id="268" r:id="rId10"/>
    <p:sldId id="263" r:id="rId11"/>
    <p:sldId id="265" r:id="rId12"/>
    <p:sldId id="257" r:id="rId13"/>
    <p:sldId id="266" r:id="rId1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168" y="6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578B57-DFDC-43CB-8E5C-CF6B477E8200}" type="datetimeFigureOut">
              <a:rPr lang="es-CO" smtClean="0"/>
              <a:t>11/10/2014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64B2F8-0E06-4D55-B861-0804859B0C6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578B57-DFDC-43CB-8E5C-CF6B477E8200}" type="datetimeFigureOut">
              <a:rPr lang="es-CO" smtClean="0"/>
              <a:t>11/10/2014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64B2F8-0E06-4D55-B861-0804859B0C6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578B57-DFDC-43CB-8E5C-CF6B477E8200}" type="datetimeFigureOut">
              <a:rPr lang="es-CO" smtClean="0"/>
              <a:t>11/10/2014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64B2F8-0E06-4D55-B861-0804859B0C6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578B57-DFDC-43CB-8E5C-CF6B477E8200}" type="datetimeFigureOut">
              <a:rPr lang="es-CO" smtClean="0"/>
              <a:t>11/10/2014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64B2F8-0E06-4D55-B861-0804859B0C6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578B57-DFDC-43CB-8E5C-CF6B477E8200}" type="datetimeFigureOut">
              <a:rPr lang="es-CO" smtClean="0"/>
              <a:t>11/10/2014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64B2F8-0E06-4D55-B861-0804859B0C6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578B57-DFDC-43CB-8E5C-CF6B477E8200}" type="datetimeFigureOut">
              <a:rPr lang="es-CO" smtClean="0"/>
              <a:t>11/10/2014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64B2F8-0E06-4D55-B861-0804859B0C6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578B57-DFDC-43CB-8E5C-CF6B477E8200}" type="datetimeFigureOut">
              <a:rPr lang="es-CO" smtClean="0"/>
              <a:t>11/10/2014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64B2F8-0E06-4D55-B861-0804859B0C6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578B57-DFDC-43CB-8E5C-CF6B477E8200}" type="datetimeFigureOut">
              <a:rPr lang="es-CO" smtClean="0"/>
              <a:t>11/10/2014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64B2F8-0E06-4D55-B861-0804859B0C6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578B57-DFDC-43CB-8E5C-CF6B477E8200}" type="datetimeFigureOut">
              <a:rPr lang="es-CO" smtClean="0"/>
              <a:t>11/10/2014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64B2F8-0E06-4D55-B861-0804859B0C6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578B57-DFDC-43CB-8E5C-CF6B477E8200}" type="datetimeFigureOut">
              <a:rPr lang="es-CO" smtClean="0"/>
              <a:t>11/10/2014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64B2F8-0E06-4D55-B861-0804859B0C6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578B57-DFDC-43CB-8E5C-CF6B477E8200}" type="datetimeFigureOut">
              <a:rPr lang="es-CO" smtClean="0"/>
              <a:t>11/10/2014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64B2F8-0E06-4D55-B861-0804859B0C6D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E578B57-DFDC-43CB-8E5C-CF6B477E8200}" type="datetimeFigureOut">
              <a:rPr lang="es-CO" smtClean="0"/>
              <a:t>11/10/2014</a:t>
            </a:fld>
            <a:endParaRPr lang="es-CO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064B2F8-0E06-4D55-B861-0804859B0C6D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fonditos.com/includes/imagen.php?ruta=/wallpapers/1280x800/04289.jpg&amp;nombre=piramides-1280x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8482046" cy="6048672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CAPACITACIÓN II SOBRE SISTEMA DE JERARQUIZACIÓN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4221088"/>
            <a:ext cx="7772400" cy="9144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s-CO" dirty="0" smtClean="0">
                <a:solidFill>
                  <a:schemeClr val="tx1"/>
                </a:solidFill>
                <a:latin typeface="Cooper Black" pitchFamily="18" charset="0"/>
              </a:rPr>
              <a:t>BLANCA GUTIERREZ</a:t>
            </a:r>
          </a:p>
          <a:p>
            <a:pPr>
              <a:buFont typeface="Wingdings" pitchFamily="2" charset="2"/>
              <a:buChar char="v"/>
            </a:pPr>
            <a:r>
              <a:rPr lang="es-CO" dirty="0" smtClean="0">
                <a:solidFill>
                  <a:schemeClr val="tx1"/>
                </a:solidFill>
                <a:latin typeface="Cooper Black" pitchFamily="18" charset="0"/>
              </a:rPr>
              <a:t>VIDANEY </a:t>
            </a:r>
            <a:r>
              <a:rPr lang="es-CO" dirty="0" smtClean="0">
                <a:solidFill>
                  <a:schemeClr val="tx1"/>
                </a:solidFill>
                <a:latin typeface="Cooper Black" pitchFamily="18" charset="0"/>
              </a:rPr>
              <a:t>LOAIZA</a:t>
            </a:r>
          </a:p>
          <a:p>
            <a:pPr>
              <a:buFont typeface="Wingdings" pitchFamily="2" charset="2"/>
              <a:buChar char="v"/>
            </a:pPr>
            <a:r>
              <a:rPr lang="es-CO" dirty="0" smtClean="0">
                <a:solidFill>
                  <a:schemeClr val="tx1"/>
                </a:solidFill>
                <a:latin typeface="Cooper Black" pitchFamily="18" charset="0"/>
              </a:rPr>
              <a:t>LUISA </a:t>
            </a:r>
            <a:r>
              <a:rPr lang="es-CO" dirty="0" smtClean="0">
                <a:solidFill>
                  <a:schemeClr val="tx1"/>
                </a:solidFill>
                <a:latin typeface="Cooper Black" pitchFamily="18" charset="0"/>
              </a:rPr>
              <a:t>ECHAVARRIA</a:t>
            </a:r>
          </a:p>
          <a:p>
            <a:pPr>
              <a:buFont typeface="Wingdings" pitchFamily="2" charset="2"/>
              <a:buChar char="v"/>
            </a:pPr>
            <a:r>
              <a:rPr lang="es-CO" dirty="0" smtClean="0">
                <a:solidFill>
                  <a:schemeClr val="tx1"/>
                </a:solidFill>
                <a:latin typeface="Cooper Black" pitchFamily="18" charset="0"/>
              </a:rPr>
              <a:t>SAMANTHA ZULUAGA</a:t>
            </a:r>
          </a:p>
          <a:p>
            <a:endParaRPr lang="es-CO" dirty="0" smtClean="0"/>
          </a:p>
          <a:p>
            <a:endParaRPr lang="es-CO" dirty="0"/>
          </a:p>
        </p:txBody>
      </p:sp>
      <p:pic>
        <p:nvPicPr>
          <p:cNvPr id="1026" name="Picture 2" descr="C:\Users\S\Desktop\TalentoHumanoLUI\LOGO-CALIDAD HUMAN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5085184"/>
            <a:ext cx="2664296" cy="151380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0" name="Picture 6" descr="http://manuelgross.bligoo.com/media/users/0/872/images/public/191/pressure_organizations.jpg?v=13651969713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2348880"/>
            <a:ext cx="2232248" cy="29323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Elaboración de la escala de </a:t>
            </a:r>
            <a:r>
              <a:rPr lang="es-CO" dirty="0" smtClean="0"/>
              <a:t>salarios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F</a:t>
            </a:r>
            <a:r>
              <a:rPr lang="es-CO" dirty="0" smtClean="0"/>
              <a:t>ó</a:t>
            </a:r>
            <a:r>
              <a:rPr lang="es-CO" dirty="0" smtClean="0"/>
              <a:t>rmula</a:t>
            </a:r>
            <a:endParaRPr lang="es-CO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s-CO" dirty="0" smtClean="0"/>
              <a:t>Ejemplo: Mayor sueldo $3.000, menor 750.oo; número de trabajadores 7</a:t>
            </a:r>
          </a:p>
          <a:p>
            <a:pPr>
              <a:buNone/>
            </a:pPr>
            <a:endParaRPr lang="es-CO" dirty="0" smtClean="0"/>
          </a:p>
          <a:p>
            <a:r>
              <a:rPr lang="es-CO" u="sng" dirty="0" smtClean="0"/>
              <a:t>3.000-750 </a:t>
            </a:r>
            <a:r>
              <a:rPr lang="es-CO" dirty="0" smtClean="0"/>
              <a:t>=375</a:t>
            </a:r>
            <a:endParaRPr lang="es-CO" u="sng" dirty="0" smtClean="0"/>
          </a:p>
          <a:p>
            <a:pPr>
              <a:buNone/>
            </a:pPr>
            <a:r>
              <a:rPr lang="es-CO" dirty="0" smtClean="0"/>
              <a:t>         6</a:t>
            </a:r>
            <a:endParaRPr lang="es-CO" u="sng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556792"/>
            <a:ext cx="3600400" cy="26642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2" descr="http://deconceptos.com/wp-content/uploads/2009/12/concepto-de-jerarqui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365104"/>
            <a:ext cx="1728192" cy="185953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SISTEMA DE JERARQUIZACIÓN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 smtClean="0"/>
              <a:t>VENTAJAS</a:t>
            </a:r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s-CO" dirty="0" smtClean="0"/>
              <a:t>DESVENTAJAS</a:t>
            </a:r>
            <a:endParaRPr lang="es-CO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s-CO" dirty="0" smtClean="0"/>
              <a:t>Es sencillo de aplicar</a:t>
            </a:r>
          </a:p>
          <a:p>
            <a:r>
              <a:rPr lang="es-CO" dirty="0" smtClean="0"/>
              <a:t>Es poco costoso</a:t>
            </a:r>
          </a:p>
          <a:p>
            <a:r>
              <a:rPr lang="es-CO" dirty="0" smtClean="0"/>
              <a:t>El sistema es fácil de entender</a:t>
            </a:r>
          </a:p>
          <a:p>
            <a:r>
              <a:rPr lang="es-CO" dirty="0" smtClean="0"/>
              <a:t>Puede hacerse rápidamente</a:t>
            </a:r>
            <a:endParaRPr lang="es-CO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O" dirty="0" smtClean="0"/>
              <a:t>Existe la tendencia de valorar los trabajos en base a su asignación actual o a las personas que lo ejercen</a:t>
            </a:r>
          </a:p>
          <a:p>
            <a:r>
              <a:rPr lang="es-CO" dirty="0" smtClean="0"/>
              <a:t>Resulta difícil encontrar calificadores que estén familiarizados con todos los trabajos</a:t>
            </a:r>
          </a:p>
          <a:p>
            <a:r>
              <a:rPr lang="es-CO" dirty="0" smtClean="0"/>
              <a:t>Difícil de justificar a los empleados</a:t>
            </a:r>
          </a:p>
          <a:p>
            <a:r>
              <a:rPr lang="es-CO" dirty="0" smtClean="0"/>
              <a:t>Jerarquización superficial</a:t>
            </a:r>
            <a:endParaRPr lang="es-CO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7085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es-CO" sz="3000" dirty="0" smtClean="0">
                <a:latin typeface="Tw Cen MT Condensed Extra Bold" pitchFamily="34" charset="0"/>
                <a:cs typeface="Kalinga" pitchFamily="34" charset="0"/>
              </a:rPr>
              <a:t>Tecnología En Gestión </a:t>
            </a:r>
          </a:p>
          <a:p>
            <a:pPr algn="ctr">
              <a:lnSpc>
                <a:spcPct val="150000"/>
              </a:lnSpc>
              <a:buNone/>
            </a:pPr>
            <a:r>
              <a:rPr lang="es-CO" sz="3000" dirty="0" smtClean="0">
                <a:latin typeface="Tw Cen MT Condensed Extra Bold" pitchFamily="34" charset="0"/>
                <a:cs typeface="Kalinga" pitchFamily="34" charset="0"/>
              </a:rPr>
              <a:t>En Talento Humano</a:t>
            </a:r>
          </a:p>
          <a:p>
            <a:pPr algn="ctr">
              <a:lnSpc>
                <a:spcPct val="150000"/>
              </a:lnSpc>
              <a:buNone/>
            </a:pPr>
            <a:r>
              <a:rPr lang="es-CO" sz="3000" dirty="0" smtClean="0">
                <a:latin typeface="Tw Cen MT Condensed Extra Bold" pitchFamily="34" charset="0"/>
                <a:cs typeface="Kalinga" pitchFamily="34" charset="0"/>
              </a:rPr>
              <a:t>Ficha 714606</a:t>
            </a:r>
          </a:p>
          <a:p>
            <a:pPr algn="ctr">
              <a:lnSpc>
                <a:spcPct val="150000"/>
              </a:lnSpc>
              <a:buNone/>
            </a:pPr>
            <a:r>
              <a:rPr lang="es-CO" sz="3000" dirty="0" smtClean="0">
                <a:latin typeface="Tw Cen MT Condensed Extra Bold" pitchFamily="34" charset="0"/>
                <a:cs typeface="Kalinga" pitchFamily="34" charset="0"/>
              </a:rPr>
              <a:t>Competencia: Estructurar salarios</a:t>
            </a:r>
          </a:p>
          <a:p>
            <a:pPr algn="ctr">
              <a:lnSpc>
                <a:spcPct val="150000"/>
              </a:lnSpc>
              <a:buNone/>
            </a:pPr>
            <a:r>
              <a:rPr lang="es-CO" sz="3000" dirty="0" smtClean="0">
                <a:latin typeface="Tw Cen MT Condensed Extra Bold" pitchFamily="34" charset="0"/>
                <a:cs typeface="Kalinga" pitchFamily="34" charset="0"/>
              </a:rPr>
              <a:t>Instructor: Vladimir Arenas</a:t>
            </a:r>
          </a:p>
          <a:p>
            <a:pPr algn="ctr">
              <a:lnSpc>
                <a:spcPct val="150000"/>
              </a:lnSpc>
              <a:buNone/>
            </a:pPr>
            <a:r>
              <a:rPr lang="es-CO" sz="3000" dirty="0" smtClean="0">
                <a:latin typeface="Tw Cen MT Condensed Extra Bold" pitchFamily="34" charset="0"/>
                <a:cs typeface="Kalinga" pitchFamily="34" charset="0"/>
              </a:rPr>
              <a:t>Sena</a:t>
            </a:r>
          </a:p>
          <a:p>
            <a:pPr algn="ctr">
              <a:lnSpc>
                <a:spcPct val="150000"/>
              </a:lnSpc>
              <a:buNone/>
            </a:pPr>
            <a:r>
              <a:rPr lang="es-CO" sz="3000" dirty="0" smtClean="0">
                <a:latin typeface="Tw Cen MT Condensed Extra Bold" pitchFamily="34" charset="0"/>
                <a:cs typeface="Kalinga" pitchFamily="34" charset="0"/>
              </a:rPr>
              <a:t>2014/10/15</a:t>
            </a:r>
          </a:p>
          <a:p>
            <a:endParaRPr lang="es-CO" dirty="0"/>
          </a:p>
        </p:txBody>
      </p:sp>
      <p:pic>
        <p:nvPicPr>
          <p:cNvPr id="5" name="Picture 2" descr="C:\Users\S\Desktop\TalentoHumanoLUI\LOGO-CALIDAD HUMAN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688" y="0"/>
            <a:ext cx="2808312" cy="15956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2705145" y="2967335"/>
            <a:ext cx="37337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GRACIAS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22530" name="Picture 2" descr="C:\Users\S\AppData\Local\Microsoft\Windows\Temporary Internet Files\Content.IE5\DJYLY416\MC90042446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149080"/>
            <a:ext cx="1974850" cy="1698625"/>
          </a:xfrm>
          <a:prstGeom prst="rect">
            <a:avLst/>
          </a:prstGeom>
          <a:noFill/>
        </p:spPr>
      </p:pic>
      <p:pic>
        <p:nvPicPr>
          <p:cNvPr id="22531" name="Picture 3" descr="C:\Users\S\AppData\Local\Microsoft\Windows\Temporary Internet Files\Content.IE5\O9362VGG\MC90042447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04664"/>
            <a:ext cx="1952625" cy="182880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SISTEMA DE JERARQUIZACIÓN </a:t>
            </a:r>
            <a:br>
              <a:rPr lang="es-CO" dirty="0" smtClean="0"/>
            </a:br>
            <a:endParaRPr lang="es-CO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CO" sz="3200" dirty="0" smtClean="0"/>
              <a:t>Definición</a:t>
            </a:r>
          </a:p>
          <a:p>
            <a:endParaRPr lang="es-CO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O" dirty="0" smtClean="0"/>
              <a:t>Consiste en clasificar los trabajos en orden de importancia.</a:t>
            </a:r>
          </a:p>
          <a:p>
            <a:r>
              <a:rPr lang="es-CO" dirty="0" smtClean="0"/>
              <a:t>Se caracteriza por no ser analítico ni cuantitativo</a:t>
            </a:r>
          </a:p>
          <a:p>
            <a:r>
              <a:rPr lang="es-CO" dirty="0" smtClean="0"/>
              <a:t>Los trabajos se valoran en conjunto.</a:t>
            </a:r>
          </a:p>
          <a:p>
            <a:r>
              <a:rPr lang="es-CO" dirty="0" smtClean="0"/>
              <a:t>Se establece una ordenación desde el que tiene mayor importancia hasta en de menor valor.</a:t>
            </a:r>
            <a:endParaRPr lang="es-CO" dirty="0"/>
          </a:p>
        </p:txBody>
      </p:sp>
      <p:sp>
        <p:nvSpPr>
          <p:cNvPr id="7" name="6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3074" name="Picture 2" descr="http://www.asociacioneducar.com/newsletter/diciembre2008/imagen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692696"/>
            <a:ext cx="3960440" cy="42919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O" sz="2400" dirty="0" smtClean="0"/>
              <a:t>ORGANIZACIÓN</a:t>
            </a:r>
            <a:endParaRPr lang="es-CO" sz="2400" dirty="0"/>
          </a:p>
        </p:txBody>
      </p:sp>
      <p:sp>
        <p:nvSpPr>
          <p:cNvPr id="11" name="10 Marcador de texto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s-CO" dirty="0" smtClean="0"/>
              <a:t>Para llevar  a cabo el sistema de jerarquización </a:t>
            </a:r>
            <a:endParaRPr lang="es-CO" dirty="0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O" dirty="0" smtClean="0"/>
              <a:t>Algunas empresas prefieren que la ordenación sea hecha por </a:t>
            </a:r>
            <a:r>
              <a:rPr lang="es-CO" b="1" dirty="0" smtClean="0"/>
              <a:t>un solo individuo</a:t>
            </a:r>
          </a:p>
          <a:p>
            <a:r>
              <a:rPr lang="es-CO" dirty="0" smtClean="0"/>
              <a:t>En otras compañías la jerarquización es hecha por un </a:t>
            </a:r>
            <a:r>
              <a:rPr lang="es-CO" b="1" dirty="0" smtClean="0"/>
              <a:t>Comité</a:t>
            </a:r>
          </a:p>
          <a:p>
            <a:r>
              <a:rPr lang="es-CO" dirty="0" smtClean="0"/>
              <a:t>En compañías pequeñas se agrupan los trabajos y se </a:t>
            </a:r>
            <a:r>
              <a:rPr lang="es-CO" dirty="0" smtClean="0"/>
              <a:t>c</a:t>
            </a:r>
            <a:r>
              <a:rPr lang="es-CO" dirty="0" smtClean="0"/>
              <a:t>alifican. Y en compañías grandes se hace separando por departamentos.</a:t>
            </a:r>
            <a:endParaRPr lang="es-CO" dirty="0"/>
          </a:p>
        </p:txBody>
      </p:sp>
      <p:pic>
        <p:nvPicPr>
          <p:cNvPr id="2050" name="Picture 2" descr="http://www.fceer.org/noticias/recursos/empresa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988840"/>
            <a:ext cx="2695575" cy="30384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Rectángulo"/>
          <p:cNvSpPr/>
          <p:nvPr/>
        </p:nvSpPr>
        <p:spPr>
          <a:xfrm>
            <a:off x="0" y="1556792"/>
            <a:ext cx="936104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TECNICAS PARA LA JERARQUIZACION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3554" name="Picture 2" descr="http://3.bp.blogspot.com/_BTEYJigh1wI/SBkFaKULxHI/AAAAAAAAAA4/bdZ2BCNIcJE/s400/33_organizac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356992"/>
            <a:ext cx="3168352" cy="30956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Técnicas para la jerarquización de los trabajos</a:t>
            </a:r>
            <a:endParaRPr lang="es-CO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539552" y="404664"/>
            <a:ext cx="4104456" cy="93610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s-CO" dirty="0" smtClean="0"/>
              <a:t>Empleo de las Descripciones de los trabajos</a:t>
            </a:r>
            <a:endParaRPr lang="es-CO" dirty="0"/>
          </a:p>
        </p:txBody>
      </p:sp>
      <p:sp>
        <p:nvSpPr>
          <p:cNvPr id="7" name="6 Marcador de contenido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 l="5190" t="5169" r="6492" b="9204"/>
          <a:stretch>
            <a:fillRect/>
          </a:stretch>
        </p:blipFill>
        <p:spPr bwMode="auto">
          <a:xfrm>
            <a:off x="1907704" y="1628800"/>
            <a:ext cx="5328593" cy="33648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1" name="10 CuadroTexto"/>
          <p:cNvSpPr txBox="1"/>
          <p:nvPr/>
        </p:nvSpPr>
        <p:spPr>
          <a:xfrm>
            <a:off x="5076056" y="548680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 smtClean="0"/>
              <a:t>Cada analizador estudia la descripción de los trabajos y sus requisitos,  establece una calificación diferente.</a:t>
            </a:r>
            <a:endParaRPr lang="es-CO" sz="1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Técnicas para la jerarquización de los trabajos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 smtClean="0"/>
              <a:t>División en grupos</a:t>
            </a:r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O" dirty="0" smtClean="0"/>
              <a:t>Se forman dos grupos: “mejores” y “peores”</a:t>
            </a:r>
          </a:p>
          <a:p>
            <a:r>
              <a:rPr lang="es-CO" dirty="0" smtClean="0"/>
              <a:t>Cada grupo puede dividirse en dos así:</a:t>
            </a:r>
          </a:p>
          <a:p>
            <a:r>
              <a:rPr lang="es-CO" dirty="0" smtClean="0"/>
              <a:t>Los mejores de los mejores</a:t>
            </a:r>
          </a:p>
          <a:p>
            <a:r>
              <a:rPr lang="es-CO" dirty="0" smtClean="0"/>
              <a:t>Los peores de los mejores </a:t>
            </a:r>
          </a:p>
          <a:p>
            <a:r>
              <a:rPr lang="es-CO" dirty="0" smtClean="0"/>
              <a:t>Los mejores de los peores</a:t>
            </a:r>
          </a:p>
          <a:p>
            <a:r>
              <a:rPr lang="es-CO" dirty="0" smtClean="0"/>
              <a:t>Los peores de los peores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8434" name="Picture 2" descr="http://k36.kn3.net/E87AFD96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76672"/>
            <a:ext cx="3312368" cy="4571069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Técnicas para la jerarquización de los trabajos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9552" y="476672"/>
            <a:ext cx="3999592" cy="894928"/>
          </a:xfrm>
        </p:spPr>
        <p:txBody>
          <a:bodyPr>
            <a:normAutofit/>
          </a:bodyPr>
          <a:lstStyle/>
          <a:p>
            <a:r>
              <a:rPr lang="es-CO" dirty="0" smtClean="0"/>
              <a:t>Comparación por pares</a:t>
            </a:r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808263" cy="689322"/>
          </a:xfrm>
        </p:spPr>
        <p:txBody>
          <a:bodyPr>
            <a:normAutofit fontScale="92500" lnSpcReduction="20000"/>
          </a:bodyPr>
          <a:lstStyle/>
          <a:p>
            <a:r>
              <a:rPr lang="es-CO" b="0" dirty="0" smtClean="0"/>
              <a:t>El analista determina cual trabajo es superior</a:t>
            </a:r>
            <a:endParaRPr lang="es-CO" b="0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s-CO" dirty="0" smtClean="0"/>
              <a:t>Fórmula</a:t>
            </a:r>
          </a:p>
          <a:p>
            <a:r>
              <a:rPr lang="es-CO" u="sng" spc="300" dirty="0" smtClean="0">
                <a:solidFill>
                  <a:schemeClr val="tx2"/>
                </a:solidFill>
                <a:latin typeface="Rockwell Extra Bold" pitchFamily="18" charset="0"/>
              </a:rPr>
              <a:t>n (n-1)</a:t>
            </a:r>
          </a:p>
          <a:p>
            <a:pPr>
              <a:buNone/>
            </a:pPr>
            <a:r>
              <a:rPr lang="es-CO" spc="300" dirty="0" smtClean="0">
                <a:solidFill>
                  <a:schemeClr val="tx2"/>
                </a:solidFill>
                <a:latin typeface="Rockwell Extra Bold" pitchFamily="18" charset="0"/>
              </a:rPr>
              <a:t> </a:t>
            </a:r>
            <a:r>
              <a:rPr lang="es-CO" spc="300" dirty="0" smtClean="0">
                <a:solidFill>
                  <a:schemeClr val="tx2"/>
                </a:solidFill>
                <a:latin typeface="Rockwell Extra Bold" pitchFamily="18" charset="0"/>
              </a:rPr>
              <a:t>      2</a:t>
            </a:r>
          </a:p>
          <a:p>
            <a:pPr>
              <a:buNone/>
            </a:pPr>
            <a:r>
              <a:rPr lang="es-CO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n=numero de trabajos a comparar</a:t>
            </a:r>
            <a:endParaRPr lang="es-CO" spc="3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 l="3028" t="2500"/>
          <a:stretch>
            <a:fillRect/>
          </a:stretch>
        </p:blipFill>
        <p:spPr bwMode="auto">
          <a:xfrm>
            <a:off x="3779912" y="1412776"/>
            <a:ext cx="4755877" cy="3267291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Técnicas para la jerarquización de los trabajos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9552" y="548680"/>
            <a:ext cx="3999592" cy="822920"/>
          </a:xfrm>
        </p:spPr>
        <p:txBody>
          <a:bodyPr>
            <a:normAutofit lnSpcReduction="10000"/>
          </a:bodyPr>
          <a:lstStyle/>
          <a:p>
            <a:r>
              <a:rPr lang="es-CO" dirty="0" smtClean="0"/>
              <a:t>Comparación por puntos</a:t>
            </a:r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CO" b="0" dirty="0" smtClean="0"/>
              <a:t>Se asignan puntos de diferencia entre cada uno de los trabajos</a:t>
            </a:r>
            <a:endParaRPr lang="es-CO" b="0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 l="1209" t="2228" r="828" b="1959"/>
          <a:stretch>
            <a:fillRect/>
          </a:stretch>
        </p:blipFill>
        <p:spPr bwMode="auto">
          <a:xfrm>
            <a:off x="1547664" y="1556792"/>
            <a:ext cx="5832648" cy="309634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C:\Users\S\AppData\Local\Microsoft\Windows\Temporary Internet Files\Content.IE5\FVK8US2M\MP90038542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3356992"/>
            <a:ext cx="2923530" cy="2840360"/>
          </a:xfrm>
          <a:prstGeom prst="rect">
            <a:avLst/>
          </a:prstGeom>
          <a:noFill/>
        </p:spPr>
      </p:pic>
      <p:pic>
        <p:nvPicPr>
          <p:cNvPr id="25603" name="Picture 3" descr="C:\Users\S\AppData\Local\Microsoft\Windows\Temporary Internet Files\Content.IE5\XEWD0E1N\MP900385339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32656"/>
            <a:ext cx="2952328" cy="2420888"/>
          </a:xfrm>
          <a:prstGeom prst="rect">
            <a:avLst/>
          </a:prstGeom>
          <a:noFill/>
        </p:spPr>
      </p:pic>
      <p:sp>
        <p:nvSpPr>
          <p:cNvPr id="10" name="9 Rectángulo"/>
          <p:cNvSpPr/>
          <p:nvPr/>
        </p:nvSpPr>
        <p:spPr>
          <a:xfrm>
            <a:off x="467544" y="1124744"/>
            <a:ext cx="806489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/>
                <a:solidFill>
                  <a:schemeClr val="accent3"/>
                </a:solidFill>
                <a:effectLst/>
              </a:rPr>
              <a:t>ELABORACION DE ESCALA DE SALARIO</a:t>
            </a:r>
            <a:endParaRPr lang="es-E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2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</TotalTime>
  <Words>356</Words>
  <Application>Microsoft Office PowerPoint</Application>
  <PresentationFormat>Presentación en pantalla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Aspecto</vt:lpstr>
      <vt:lpstr>CAPACITACIÓN II SOBRE SISTEMA DE JERARQUIZACIÓN</vt:lpstr>
      <vt:lpstr>SISTEMA DE JERARQUIZACIÓN  </vt:lpstr>
      <vt:lpstr>ORGANIZACIÓN</vt:lpstr>
      <vt:lpstr>Diapositiva 4</vt:lpstr>
      <vt:lpstr>Técnicas para la jerarquización de los trabajos</vt:lpstr>
      <vt:lpstr>Técnicas para la jerarquización de los trabajos</vt:lpstr>
      <vt:lpstr>Técnicas para la jerarquización de los trabajos</vt:lpstr>
      <vt:lpstr>Técnicas para la jerarquización de los trabajos</vt:lpstr>
      <vt:lpstr>Diapositiva 9</vt:lpstr>
      <vt:lpstr>Elaboración de la escala de salarios</vt:lpstr>
      <vt:lpstr>SISTEMA DE JERARQUIZACIÓN</vt:lpstr>
      <vt:lpstr>Diapositiva 12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</dc:creator>
  <cp:lastModifiedBy>S</cp:lastModifiedBy>
  <cp:revision>27</cp:revision>
  <dcterms:created xsi:type="dcterms:W3CDTF">2014-10-11T20:40:52Z</dcterms:created>
  <dcterms:modified xsi:type="dcterms:W3CDTF">2014-10-12T00:55:00Z</dcterms:modified>
</cp:coreProperties>
</file>